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8" r:id="rId4"/>
    <p:sldId id="260" r:id="rId5"/>
    <p:sldId id="262" r:id="rId6"/>
    <p:sldId id="264" r:id="rId7"/>
    <p:sldId id="266" r:id="rId8"/>
    <p:sldId id="265" r:id="rId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3AF1CE-EFC4-4D92-B23A-7DF09A8A7045}" v="31" dt="2023-06-05T16:13:20.8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50" autoAdjust="0"/>
    <p:restoredTop sz="94660"/>
  </p:normalViewPr>
  <p:slideViewPr>
    <p:cSldViewPr snapToGrid="0">
      <p:cViewPr varScale="1">
        <p:scale>
          <a:sx n="65" d="100"/>
          <a:sy n="65" d="100"/>
        </p:scale>
        <p:origin x="702" y="72"/>
      </p:cViewPr>
      <p:guideLst>
        <p:guide orient="horz" pos="209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33821-597E-4B4F-8572-5DA1CB1835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640" y="950976"/>
            <a:ext cx="6509385" cy="3556730"/>
          </a:xfrm>
        </p:spPr>
        <p:txBody>
          <a:bodyPr anchor="t">
            <a:norm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C38D70-8FF5-47D7-A0DD-087A227BC9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572000"/>
            <a:ext cx="6481953" cy="1485900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B5B485-516D-48B7-AF1D-69AEEA351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614DDB-2831-4FF8-9DA7-0449659D7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F178F6-65BA-4964-80E2-DB6EA3355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12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07F1B-6F93-4E6E-8C8C-D01A9DEB6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7D2968-FE85-492F-A77B-1771F4EAA8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48641" y="2028826"/>
            <a:ext cx="11094348" cy="402907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592DA2-B1FB-45C6-B10C-141AC2BFB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CA6D78-CE47-4CA7-B3B6-AFAE5175F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EDC5C0-8780-4819-A8FC-32A0141D2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279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B8F9A8-05F2-4F79-B689-1FA2F31965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472612" y="952499"/>
            <a:ext cx="2207417" cy="510540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D615BC-61CD-4D59-8E85-B59072E2B2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57924" y="952499"/>
            <a:ext cx="8914688" cy="510540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F81C46-8CC0-4B79-AF2E-84C86C6A8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A76817-4D29-4888-B68C-A35F5A069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A0B21A-30A9-4173-9E3F-D985B86A3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622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A45AC-24E0-45A1-90C3-7BF96C3FC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018E1-7CA3-4B5E-9683-554FDFC63E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95D32D-7150-4DF2-B992-A2B4F5605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03F0C-FCA3-464C-B6ED-864DB51E7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41006-DAE1-4326-B1AE-FD527A653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972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73B84-BE32-464A-A765-975C21B5C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923" y="952500"/>
            <a:ext cx="6678695" cy="3962398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0145C2-97CF-4887-904A-8ADC80525A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43860" y="952501"/>
            <a:ext cx="3500440" cy="396239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524559-DA32-4398-A8EE-EED2469D6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967BE1-F1AC-4732-B52E-1C7D63DEF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A13C03-DDF0-48C6-B1BF-D28875F82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96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6F411-42B3-4A17-BE7E-861BE7E7D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E0603-F4C0-40AC-A53E-40449D53D7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8640" y="2029968"/>
            <a:ext cx="5281506" cy="41481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BC5634-2887-4182-A9BE-B382357D4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7928" y="2029968"/>
            <a:ext cx="5281506" cy="41481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6B6E74-28E1-4684-B515-4265ED7B1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D375EA-A8F8-485D-A82F-CD85D4C9E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9E4B0-F5E3-407F-A548-B616E774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118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2161A-7627-4D64-AF08-10D702AFE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659" y="950976"/>
            <a:ext cx="10802729" cy="88179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3B6884-07D8-4CC4-BE99-516F1433BE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2918" y="1832772"/>
            <a:ext cx="5281507" cy="742638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13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82C638-B5A8-4F8C-85AE-33BEAF54C0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8640" y="2600531"/>
            <a:ext cx="528150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0D1933-A703-4BDC-A697-728E899EED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7927" y="1832772"/>
            <a:ext cx="5283202" cy="742638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13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925DBD-4D51-4A2D-B1E4-6D094CD1E8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7927" y="2600531"/>
            <a:ext cx="52832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2636E2-E26E-42F7-9E05-3F756C7D1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F7281B-0E5C-421E-AFFE-775F57C5D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483462-E410-4DC7-AE53-27AABECFE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895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CFA68-31B5-48C5-929A-842FDF0FD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5A2600-419E-46E9-946F-FBDEDBA1D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85F9A9-98FF-4653-A570-9F351A1AB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D44457-95F1-4B15-A647-B14F91F7A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815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19EABA-1008-4E49-9184-3A946ECD7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5C3BD0-269D-4127-B5F7-84B0D8A74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623447-C740-4495-93EC-7252B1B92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157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D1155-71E7-4F0A-BB62-933743CF6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52500"/>
            <a:ext cx="4124084" cy="23622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B6D44-5A1E-4176-8766-4B81E045D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0700" y="952500"/>
            <a:ext cx="5934074" cy="49085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810EC6-11DD-4B5D-A2D2-4DCF73E583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8641" y="3429000"/>
            <a:ext cx="4124084" cy="24399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5DFCDF-666E-4DB4-A1C0-79D40A007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A69AC-15E6-4B19-A59D-DBDBE923D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79F0EE-74DE-4FEC-81E9-E40D53397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673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3CA4F-6508-4AD6-8367-A0288D888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1" y="952500"/>
            <a:ext cx="4124084" cy="2397918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06BFCD-2F93-4D99-89EA-F0359FB782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2119" y="987425"/>
            <a:ext cx="602218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F4C1F7-1272-41C8-8C29-676316D02D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8641" y="3429000"/>
            <a:ext cx="4124084" cy="24399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CDD491-0FE6-4B42-AAA6-B698E46F1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58F83F-4E9F-4607-A69B-DFC932560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324484-C6E4-4D8A-BDAB-09B1FBB43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970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90E843-90BA-4A7D-8F9F-FFE49387A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39" y="950976"/>
            <a:ext cx="10995659" cy="10778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F7CA62-9B55-49B4-94B6-EAAF7D5AE0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8641" y="2028826"/>
            <a:ext cx="10995660" cy="4029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CEA03-AAFA-4A69-A3DA-1DD0EF273F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8729" y="6449535"/>
            <a:ext cx="2983095" cy="3084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4CDE23C7-78A4-413A-A84B-93D4CC0A9EB1}" type="datetimeFigureOut">
              <a:rPr lang="en-US" smtClean="0"/>
              <a:pPr/>
              <a:t>6/6/2023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E97F43-1ECB-4FC2-863E-26CEE24A00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7924" y="17377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C7F9D8-4B2E-4871-B2AE-EFC06BE231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10710" y="6449535"/>
            <a:ext cx="932279" cy="3084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6CB39E08-E0E5-4B1A-8F7D-08FE7678A3B6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2919E4-C488-4107-9EF1-66152F848008}"/>
              </a:ext>
            </a:extLst>
          </p:cNvPr>
          <p:cNvCxnSpPr>
            <a:cxnSpLocks/>
          </p:cNvCxnSpPr>
          <p:nvPr/>
        </p:nvCxnSpPr>
        <p:spPr>
          <a:xfrm>
            <a:off x="643467" y="678719"/>
            <a:ext cx="1090506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F79732-4088-424C-A653-4534E4389443}"/>
              </a:ext>
            </a:extLst>
          </p:cNvPr>
          <p:cNvCxnSpPr>
            <a:cxnSpLocks/>
          </p:cNvCxnSpPr>
          <p:nvPr/>
        </p:nvCxnSpPr>
        <p:spPr>
          <a:xfrm>
            <a:off x="643467" y="6309695"/>
            <a:ext cx="1090506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079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hyperlink" Target="mailto:mpgazzola@niecyt.exa.unicen.edu.ar" TargetMode="External"/><Relationship Id="rId12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roteiro@niecyt.exa.unicen.edu.ar" TargetMode="External"/><Relationship Id="rId11" Type="http://schemas.openxmlformats.org/officeDocument/2006/relationships/image" Target="../media/image5.wmf"/><Relationship Id="rId5" Type="http://schemas.openxmlformats.org/officeDocument/2006/relationships/hyperlink" Target="mailto:vcllanos@niecyt.exa.unicen.edu.ar" TargetMode="External"/><Relationship Id="rId15" Type="http://schemas.openxmlformats.org/officeDocument/2006/relationships/image" Target="../media/image9.jpg"/><Relationship Id="rId10" Type="http://schemas.openxmlformats.org/officeDocument/2006/relationships/oleObject" Target="../embeddings/oleObject1.bin"/><Relationship Id="rId4" Type="http://schemas.openxmlformats.org/officeDocument/2006/relationships/hyperlink" Target="mailto:paula.rabanedo@uns.edu.ar" TargetMode="External"/><Relationship Id="rId9" Type="http://schemas.openxmlformats.org/officeDocument/2006/relationships/image" Target="../media/image4.png"/><Relationship Id="rId1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5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9.jp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jpe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80252" y="1916731"/>
            <a:ext cx="9130458" cy="1734224"/>
          </a:xfrm>
        </p:spPr>
        <p:txBody>
          <a:bodyPr>
            <a:normAutofit/>
          </a:bodyPr>
          <a:lstStyle/>
          <a:p>
            <a:pPr algn="ctr"/>
            <a:r>
              <a:rPr lang="es-ES" sz="3600" b="1" dirty="0">
                <a:solidFill>
                  <a:srgbClr val="7030A0"/>
                </a:solidFill>
              </a:rPr>
              <a:t>El estudio de la homotecia en la formación de profesores para la escuela secundaria: </a:t>
            </a:r>
            <a:br>
              <a:rPr lang="es-ES" sz="3600" b="1" dirty="0">
                <a:solidFill>
                  <a:srgbClr val="7030A0"/>
                </a:solidFill>
              </a:rPr>
            </a:br>
            <a:r>
              <a:rPr lang="es-ES" sz="3600" b="1" dirty="0">
                <a:solidFill>
                  <a:srgbClr val="7030A0"/>
                </a:solidFill>
              </a:rPr>
              <a:t>una propuesta didáctica</a:t>
            </a:r>
            <a:endParaRPr lang="es-ES" sz="3600" dirty="0">
              <a:solidFill>
                <a:srgbClr val="7030A0"/>
              </a:solidFill>
            </a:endParaRPr>
          </a:p>
        </p:txBody>
      </p:sp>
      <p:sp>
        <p:nvSpPr>
          <p:cNvPr id="36" name="Slide Number Placeholder 5">
            <a:extLst>
              <a:ext uri="{FF2B5EF4-FFF2-40B4-BE49-F238E27FC236}">
                <a16:creationId xmlns:a16="http://schemas.microsoft.com/office/drawing/2014/main" id="{E27B8990-9A72-47E9-AC0A-F6EB302F4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0710" y="6449535"/>
            <a:ext cx="932279" cy="30845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FAE4C1A-77DB-4702-BC27-716D25204027}" type="slidenum"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spcAft>
                  <a:spcPts val="600"/>
                </a:spcAft>
              </a:pPr>
              <a:t>1</a:t>
            </a:fld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id="{3A7F02C9-17DA-A88C-7D51-E45D032C8D32}"/>
              </a:ext>
            </a:extLst>
          </p:cNvPr>
          <p:cNvGrpSpPr/>
          <p:nvPr/>
        </p:nvGrpSpPr>
        <p:grpSpPr>
          <a:xfrm>
            <a:off x="102052" y="55767"/>
            <a:ext cx="11984653" cy="1651819"/>
            <a:chOff x="102052" y="100012"/>
            <a:chExt cx="11984653" cy="1651819"/>
          </a:xfrm>
        </p:grpSpPr>
        <p:pic>
          <p:nvPicPr>
            <p:cNvPr id="6" name="Imagen 5" descr="Dibujo de una persona&#10;&#10;Descripción generada automáticamente con confianza baja">
              <a:extLst>
                <a:ext uri="{FF2B5EF4-FFF2-40B4-BE49-F238E27FC236}">
                  <a16:creationId xmlns:a16="http://schemas.microsoft.com/office/drawing/2014/main" id="{BD20ACC8-79A4-BBDD-840B-175908F54C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052" y="103538"/>
              <a:ext cx="766647" cy="1648293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74A01098-E9ED-8C87-C252-40190DAE96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828" t="27989" r="13162" b="50533"/>
            <a:stretch/>
          </p:blipFill>
          <p:spPr>
            <a:xfrm>
              <a:off x="868700" y="100012"/>
              <a:ext cx="11218005" cy="1651819"/>
            </a:xfrm>
            <a:prstGeom prst="rect">
              <a:avLst/>
            </a:prstGeom>
          </p:spPr>
        </p:pic>
      </p:grpSp>
      <p:sp>
        <p:nvSpPr>
          <p:cNvPr id="10" name="CuadroTexto 9">
            <a:extLst>
              <a:ext uri="{FF2B5EF4-FFF2-40B4-BE49-F238E27FC236}">
                <a16:creationId xmlns:a16="http://schemas.microsoft.com/office/drawing/2014/main" id="{143DD357-E809-E2EB-43CD-776995C2F18F}"/>
              </a:ext>
            </a:extLst>
          </p:cNvPr>
          <p:cNvSpPr txBox="1"/>
          <p:nvPr/>
        </p:nvSpPr>
        <p:spPr>
          <a:xfrm>
            <a:off x="699401" y="3500258"/>
            <a:ext cx="49492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200" b="1" dirty="0">
                <a:latin typeface="Arial" panose="020B0604020202020204" pitchFamily="34" charset="0"/>
                <a:cs typeface="Arial" panose="020B0604020202020204" pitchFamily="34" charset="0"/>
              </a:rPr>
              <a:t>Paula Rabanedo</a:t>
            </a:r>
          </a:p>
          <a:p>
            <a:pPr algn="ctr"/>
            <a:r>
              <a:rPr lang="es-AR" sz="2200" dirty="0">
                <a:latin typeface="Arial" panose="020B0604020202020204" pitchFamily="34" charset="0"/>
                <a:cs typeface="Arial" panose="020B0604020202020204" pitchFamily="34" charset="0"/>
              </a:rPr>
              <a:t>Dpto. Matemática - UNS</a:t>
            </a:r>
          </a:p>
          <a:p>
            <a:pPr algn="ctr"/>
            <a:r>
              <a:rPr lang="es-AR" sz="2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paula.rabanedo@uns.edu.ar</a:t>
            </a:r>
            <a:r>
              <a:rPr lang="es-AR" sz="2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61DB2A5-803B-FB72-9F8D-A15CFAE12439}"/>
              </a:ext>
            </a:extLst>
          </p:cNvPr>
          <p:cNvSpPr txBox="1"/>
          <p:nvPr/>
        </p:nvSpPr>
        <p:spPr>
          <a:xfrm>
            <a:off x="6198124" y="3485439"/>
            <a:ext cx="494922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200" b="1" dirty="0">
                <a:latin typeface="Arial" panose="020B0604020202020204" pitchFamily="34" charset="0"/>
                <a:cs typeface="Arial" panose="020B0604020202020204" pitchFamily="34" charset="0"/>
              </a:rPr>
              <a:t>Viviana Carolina Llanos</a:t>
            </a:r>
          </a:p>
          <a:p>
            <a:pPr algn="ctr"/>
            <a:r>
              <a:rPr lang="es-AR" sz="2200" dirty="0" err="1">
                <a:latin typeface="Arial" panose="020B0604020202020204" pitchFamily="34" charset="0"/>
                <a:cs typeface="Arial" panose="020B0604020202020204" pitchFamily="34" charset="0"/>
              </a:rPr>
              <a:t>NIECyT</a:t>
            </a:r>
            <a:r>
              <a:rPr lang="es-AR" sz="2200" dirty="0">
                <a:latin typeface="Arial" panose="020B0604020202020204" pitchFamily="34" charset="0"/>
                <a:cs typeface="Arial" panose="020B0604020202020204" pitchFamily="34" charset="0"/>
              </a:rPr>
              <a:t> – CONICET - UNICEN</a:t>
            </a:r>
          </a:p>
          <a:p>
            <a:pPr algn="ctr"/>
            <a:r>
              <a:rPr lang="pt-BR" sz="2200" u="sng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vcllanos@niecyt.exa.unicen.edu.ar</a:t>
            </a:r>
            <a:endParaRPr lang="es-AR" sz="2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BC494C1-FBA6-BCF3-52D5-AE5BDB03CE92}"/>
              </a:ext>
            </a:extLst>
          </p:cNvPr>
          <p:cNvSpPr txBox="1"/>
          <p:nvPr/>
        </p:nvSpPr>
        <p:spPr>
          <a:xfrm>
            <a:off x="716639" y="4668456"/>
            <a:ext cx="494922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200" b="1" dirty="0">
                <a:latin typeface="Arial" panose="020B0604020202020204" pitchFamily="34" charset="0"/>
                <a:cs typeface="Arial" panose="020B0604020202020204" pitchFamily="34" charset="0"/>
              </a:rPr>
              <a:t>María Rita Otero</a:t>
            </a:r>
          </a:p>
          <a:p>
            <a:pPr algn="ctr"/>
            <a:r>
              <a:rPr lang="es-AR" sz="2200" dirty="0" err="1">
                <a:latin typeface="Arial" panose="020B0604020202020204" pitchFamily="34" charset="0"/>
                <a:cs typeface="Arial" panose="020B0604020202020204" pitchFamily="34" charset="0"/>
              </a:rPr>
              <a:t>NIECyT</a:t>
            </a:r>
            <a:r>
              <a:rPr lang="es-AR" sz="2200" dirty="0">
                <a:latin typeface="Arial" panose="020B0604020202020204" pitchFamily="34" charset="0"/>
                <a:cs typeface="Arial" panose="020B0604020202020204" pitchFamily="34" charset="0"/>
              </a:rPr>
              <a:t> – CONICET - UNICEN</a:t>
            </a:r>
          </a:p>
          <a:p>
            <a:pPr algn="ctr"/>
            <a:r>
              <a:rPr lang="pt-BR" sz="2200" u="sng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roteiro@niecyt.exa.unicen.edu.ar</a:t>
            </a:r>
            <a:r>
              <a:rPr lang="pt-BR" sz="2200" u="sng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s-AR" sz="2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BBFC74E-2F87-2633-229A-F8D3138951E7}"/>
              </a:ext>
            </a:extLst>
          </p:cNvPr>
          <p:cNvSpPr txBox="1"/>
          <p:nvPr/>
        </p:nvSpPr>
        <p:spPr>
          <a:xfrm>
            <a:off x="6191836" y="4652498"/>
            <a:ext cx="49492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200" b="1" dirty="0">
                <a:latin typeface="Arial" panose="020B0604020202020204" pitchFamily="34" charset="0"/>
                <a:cs typeface="Arial" panose="020B0604020202020204" pitchFamily="34" charset="0"/>
              </a:rPr>
              <a:t>María Paz </a:t>
            </a:r>
            <a:r>
              <a:rPr lang="es-AR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Gazzola</a:t>
            </a:r>
            <a:endParaRPr lang="es-AR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AR" sz="2200" dirty="0" err="1">
                <a:latin typeface="Arial" panose="020B0604020202020204" pitchFamily="34" charset="0"/>
                <a:cs typeface="Arial" panose="020B0604020202020204" pitchFamily="34" charset="0"/>
              </a:rPr>
              <a:t>NIECyT</a:t>
            </a:r>
            <a:r>
              <a:rPr lang="es-AR" sz="2200" dirty="0">
                <a:latin typeface="Arial" panose="020B0604020202020204" pitchFamily="34" charset="0"/>
                <a:cs typeface="Arial" panose="020B0604020202020204" pitchFamily="34" charset="0"/>
              </a:rPr>
              <a:t> – CONICET – UNICEN</a:t>
            </a:r>
          </a:p>
          <a:p>
            <a:pPr algn="ctr"/>
            <a:r>
              <a:rPr lang="es-AR" sz="2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mpgazzola@niecyt.exa.unicen.edu.ar</a:t>
            </a:r>
            <a:r>
              <a:rPr lang="es-AR" sz="2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4" name="Picture 5" descr="Preferido 1">
            <a:extLst>
              <a:ext uri="{FF2B5EF4-FFF2-40B4-BE49-F238E27FC236}">
                <a16:creationId xmlns:a16="http://schemas.microsoft.com/office/drawing/2014/main" id="{9FD0066F-4074-28D6-98F6-E32F21B07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007" y="6007858"/>
            <a:ext cx="1023755" cy="655567"/>
          </a:xfrm>
          <a:prstGeom prst="rect">
            <a:avLst/>
          </a:prstGeom>
          <a:solidFill>
            <a:srgbClr val="FFCCFF">
              <a:alpha val="4784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6">
            <a:extLst>
              <a:ext uri="{FF2B5EF4-FFF2-40B4-BE49-F238E27FC236}">
                <a16:creationId xmlns:a16="http://schemas.microsoft.com/office/drawing/2014/main" id="{7735026E-4B90-2913-7EC8-E9F3C6EBE04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189144" y="6034763"/>
            <a:ext cx="1222501" cy="561914"/>
            <a:chOff x="107" y="-480"/>
            <a:chExt cx="5184" cy="2300"/>
          </a:xfrm>
        </p:grpSpPr>
        <p:pic>
          <p:nvPicPr>
            <p:cNvPr id="16" name="Picture 7" descr="exalogo_4">
              <a:extLst>
                <a:ext uri="{FF2B5EF4-FFF2-40B4-BE49-F238E27FC236}">
                  <a16:creationId xmlns:a16="http://schemas.microsoft.com/office/drawing/2014/main" id="{091404B6-3915-9B5D-5649-4FB8582A65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" y="-480"/>
              <a:ext cx="5128" cy="1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17" name="Object 39">
              <a:extLst>
                <a:ext uri="{FF2B5EF4-FFF2-40B4-BE49-F238E27FC236}">
                  <a16:creationId xmlns:a16="http://schemas.microsoft.com/office/drawing/2014/main" id="{786D7524-E5D7-4029-F37F-F3B73E812FE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72028616"/>
                </p:ext>
              </p:extLst>
            </p:nvPr>
          </p:nvGraphicFramePr>
          <p:xfrm>
            <a:off x="107" y="1004"/>
            <a:ext cx="5184" cy="8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icture" r:id="rId10" imgW="1871831" imgH="290456" progId="Word.Picture.8">
                    <p:embed/>
                  </p:oleObj>
                </mc:Choice>
                <mc:Fallback>
                  <p:oleObj name="Picture" r:id="rId10" imgW="1871831" imgH="290456" progId="Word.Picture.8">
                    <p:embed/>
                    <p:pic>
                      <p:nvPicPr>
                        <p:cNvPr id="10" name="Object 39">
                          <a:extLst>
                            <a:ext uri="{FF2B5EF4-FFF2-40B4-BE49-F238E27FC236}">
                              <a16:creationId xmlns:a16="http://schemas.microsoft.com/office/drawing/2014/main" id="{96ACD965-54BD-9624-055A-FE13B149C6F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7" y="1004"/>
                          <a:ext cx="5184" cy="81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8" name="Imagen 5" descr="http://iciecymiienem.sites.exa.unicen.edu.ar/_/rsrc/1317385022565/home/conicet.jpg">
            <a:extLst>
              <a:ext uri="{FF2B5EF4-FFF2-40B4-BE49-F238E27FC236}">
                <a16:creationId xmlns:a16="http://schemas.microsoft.com/office/drawing/2014/main" id="{72390BB9-80FF-0ECE-A114-07DB195548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08"/>
          <a:stretch/>
        </p:blipFill>
        <p:spPr bwMode="auto">
          <a:xfrm>
            <a:off x="10148367" y="5980324"/>
            <a:ext cx="1311132" cy="72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4">
            <a:extLst>
              <a:ext uri="{FF2B5EF4-FFF2-40B4-BE49-F238E27FC236}">
                <a16:creationId xmlns:a16="http://schemas.microsoft.com/office/drawing/2014/main" id="{77045129-8866-A5DF-6F0D-C965716CB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759" y="5934567"/>
            <a:ext cx="908007" cy="780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Imagen 19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2FDAA1FA-654F-C8FF-2245-27A35093101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65" y="5689093"/>
            <a:ext cx="1025910" cy="1025910"/>
          </a:xfrm>
          <a:prstGeom prst="rect">
            <a:avLst/>
          </a:prstGeom>
        </p:spPr>
      </p:pic>
      <p:pic>
        <p:nvPicPr>
          <p:cNvPr id="21" name="Imagen 20" descr="Un dibujo de una cara con ojos y boca&#10;&#10;Descripción generada automáticamente con confianza baja">
            <a:extLst>
              <a:ext uri="{FF2B5EF4-FFF2-40B4-BE49-F238E27FC236}">
                <a16:creationId xmlns:a16="http://schemas.microsoft.com/office/drawing/2014/main" id="{B8DD5145-F733-E50E-C46B-E7FABE5747B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622" y="5992961"/>
            <a:ext cx="1436999" cy="53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273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066900-1A02-2AA6-766B-9C618744E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571" y="87897"/>
            <a:ext cx="10995659" cy="1077849"/>
          </a:xfrm>
        </p:spPr>
        <p:txBody>
          <a:bodyPr/>
          <a:lstStyle/>
          <a:p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Consideraciones iniciales…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DF51390-6442-75F5-C9D8-122F206BFB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534588"/>
            <a:ext cx="12064621" cy="6323412"/>
          </a:xfrm>
        </p:spPr>
        <p:txBody>
          <a:bodyPr>
            <a:noAutofit/>
          </a:bodyPr>
          <a:lstStyle/>
          <a:p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Propuesta para enseñar homotecia en la formación de profesores de dos Institutos Superiores de Formación Docente (ISFD), uno de gestión estatal y otro de gestión privada.</a:t>
            </a:r>
          </a:p>
          <a:p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El estudio se enmarca en la TAD (Chevallard, 1999, 2009) y se diseña un REI que parte de la pregunta generatriz</a:t>
            </a:r>
          </a:p>
          <a:p>
            <a:pPr marL="0" indent="0" algn="ctr">
              <a:buNone/>
            </a:pPr>
            <a:r>
              <a:rPr lang="es-E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Q0: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¿Por qué una fotocopiadora puede realizar la ampliación y reducción de una imagen conservando las características de la misma?</a:t>
            </a:r>
          </a:p>
          <a:p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Este REI se inspira en otro que denominamos </a:t>
            </a:r>
            <a:r>
              <a:rPr lang="es-ES" sz="2400" i="1" dirty="0">
                <a:latin typeface="Arial" panose="020B0604020202020204" pitchFamily="34" charset="0"/>
                <a:cs typeface="Arial" panose="020B0604020202020204" pitchFamily="34" charset="0"/>
              </a:rPr>
              <a:t>“la caja del pastelero”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Chappaz &amp; Michon, 2003; Otero et al., 2023</a:t>
            </a:r>
            <a:r>
              <a:rPr lang="es-AR" sz="2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y el </a:t>
            </a:r>
            <a:r>
              <a:rPr lang="es-E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estudio de la homotecia es una necesidad para introducir cuestiones de geometría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que están ausentes en la formación de profesores en los ISFD.</a:t>
            </a:r>
          </a:p>
          <a:p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En esta investigación presentamos la fase de diseño del REI, que será testeado en los ISFD antes mencionados. </a:t>
            </a:r>
          </a:p>
        </p:txBody>
      </p:sp>
    </p:spTree>
    <p:extLst>
      <p:ext uri="{BB962C8B-B14F-4D97-AF65-F5344CB8AC3E}">
        <p14:creationId xmlns:p14="http://schemas.microsoft.com/office/powerpoint/2010/main" val="313897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41216C-478B-6EE6-49A7-19C28D387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2" y="139814"/>
            <a:ext cx="10995659" cy="1077849"/>
          </a:xfrm>
        </p:spPr>
        <p:txBody>
          <a:bodyPr/>
          <a:lstStyle/>
          <a:p>
            <a:r>
              <a:rPr lang="es-AR" dirty="0">
                <a:solidFill>
                  <a:schemeClr val="accent1">
                    <a:lumMod val="50000"/>
                  </a:schemeClr>
                </a:solidFill>
              </a:rPr>
              <a:t>Recorridos de Estudio e Investigación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Marcador de contenido 6">
                <a:extLst>
                  <a:ext uri="{FF2B5EF4-FFF2-40B4-BE49-F238E27FC236}">
                    <a16:creationId xmlns:a16="http://schemas.microsoft.com/office/drawing/2014/main" id="{04CFD401-5060-3428-7167-224FCDCD1C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7484" y="804710"/>
                <a:ext cx="11931445" cy="1437045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s-AR" sz="2800" kern="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El estudio inicia con una pregun</a:t>
                </a:r>
                <a:r>
                  <a:rPr lang="es-AR" sz="2800" kern="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generatriz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AR" sz="2800" i="1" kern="0" dirty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AR" sz="2800" b="0" i="1" kern="0" dirty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es-AR" sz="2800" b="0" i="1" kern="0" dirty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s-AR" sz="2800" b="0" i="0" kern="0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s-AR" sz="2800" kern="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s-AR" sz="2800" kern="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El funcionamiento de los REI (Chevallard, 2009) se puede definir a partir del esquema herbartiano:</a:t>
                </a:r>
              </a:p>
              <a:p>
                <a:pPr marL="0" indent="0">
                  <a:buNone/>
                </a:pPr>
                <a:endParaRPr lang="es-AR" sz="2800" kern="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s-AR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endParaRPr lang="es-AR" sz="2000" i="1" kern="0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s-AR" dirty="0"/>
              </a:p>
            </p:txBody>
          </p:sp>
        </mc:Choice>
        <mc:Fallback xmlns="">
          <p:sp>
            <p:nvSpPr>
              <p:cNvPr id="7" name="Marcador de contenido 6">
                <a:extLst>
                  <a:ext uri="{FF2B5EF4-FFF2-40B4-BE49-F238E27FC236}">
                    <a16:creationId xmlns:a16="http://schemas.microsoft.com/office/drawing/2014/main" id="{04CFD401-5060-3428-7167-224FCDCD1C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7484" y="804710"/>
                <a:ext cx="11931445" cy="1437045"/>
              </a:xfrm>
              <a:blipFill>
                <a:blip r:embed="rId2"/>
                <a:stretch>
                  <a:fillRect l="-920" t="-3814" b="-8898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n 7" descr="Un dibujo de una cara&#10;&#10;Descripción generada automáticamente con confianza baja">
            <a:extLst>
              <a:ext uri="{FF2B5EF4-FFF2-40B4-BE49-F238E27FC236}">
                <a16:creationId xmlns:a16="http://schemas.microsoft.com/office/drawing/2014/main" id="{38581E1D-2847-4C2C-8A53-231E692926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132" y="2182615"/>
            <a:ext cx="5869475" cy="10778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3A5E36EF-D056-BDCD-0EC0-56191771A2C5}"/>
                  </a:ext>
                </a:extLst>
              </p:cNvPr>
              <p:cNvSpPr txBox="1"/>
              <p:nvPr/>
            </p:nvSpPr>
            <p:spPr>
              <a:xfrm>
                <a:off x="280220" y="3460540"/>
                <a:ext cx="117987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indent="0" algn="ctr">
                  <a:buNone/>
                </a:pPr>
                <a:r>
                  <a:rPr lang="es-AR" sz="2400" i="1" kern="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X: Estudiantes 		Y: Profesores	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AR" sz="2400" i="1" kern="0" dirty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MX" sz="2400" b="0" i="1" kern="0" dirty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es-MX" sz="2400" b="0" i="1" kern="0" dirty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s-AR" sz="2400" i="1" kern="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Pregunta generatriz</a:t>
                </a:r>
              </a:p>
            </p:txBody>
          </p:sp>
        </mc:Choice>
        <mc:Fallback xmlns="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3A5E36EF-D056-BDCD-0EC0-56191771A2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220" y="3460540"/>
                <a:ext cx="11798709" cy="461665"/>
              </a:xfrm>
              <a:prstGeom prst="rect">
                <a:avLst/>
              </a:prstGeom>
              <a:blipFill>
                <a:blip r:embed="rId4"/>
                <a:stretch>
                  <a:fillRect t="-9333" b="-32000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FFAE9353-B917-2AA2-CDB6-F0587ECA5705}"/>
                  </a:ext>
                </a:extLst>
              </p:cNvPr>
              <p:cNvSpPr txBox="1"/>
              <p:nvPr/>
            </p:nvSpPr>
            <p:spPr>
              <a:xfrm>
                <a:off x="1135625" y="4236881"/>
                <a:ext cx="9955161" cy="8538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2400" i="1" kern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𝑀</m:t>
                      </m:r>
                      <m:r>
                        <a:rPr lang="es-AR" sz="2400" i="1" kern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={</m:t>
                      </m:r>
                      <m:sSubSup>
                        <m:sSubSupPr>
                          <m:ctrlPr>
                            <a:rPr lang="es-AR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s-AR" sz="2400" i="1" ker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s-AR" sz="2400" i="1" ker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s-AR" sz="2400" i="1" ker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♢</m:t>
                          </m:r>
                        </m:sup>
                      </m:sSubSup>
                      <m:r>
                        <a:rPr lang="es-AR" sz="2400" i="1" ker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s-AR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s-AR" sz="2400" i="1" ker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s-AR" sz="2400" i="1" ker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s-AR" sz="2400" i="1" ker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♢</m:t>
                          </m:r>
                        </m:sup>
                      </m:sSubSup>
                      <m:r>
                        <a:rPr lang="es-AR" sz="2400" i="1" ker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sSubSup>
                        <m:sSubSupPr>
                          <m:ctrlPr>
                            <a:rPr lang="es-AR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s-AR" sz="2400" i="1" ker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s-AR" sz="2400" i="1" ker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s-AR" sz="2400" i="1" ker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♢</m:t>
                          </m:r>
                        </m:sup>
                      </m:sSubSup>
                      <m:r>
                        <a:rPr lang="es-AR" sz="2400" i="1" ker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 …,</m:t>
                      </m:r>
                      <m:sSubSup>
                        <m:sSubSupPr>
                          <m:ctrlPr>
                            <a:rPr lang="es-AR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s-AR" sz="2400" i="1" ker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s-AR" sz="2400" i="1" ker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s-AR" sz="2400" i="1" ker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♢</m:t>
                          </m:r>
                        </m:sup>
                      </m:sSubSup>
                      <m:r>
                        <a:rPr lang="es-AR" sz="2400" i="1" ker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  <m:sSub>
                        <m:sSubPr>
                          <m:ctrlPr>
                            <a:rPr lang="es-AR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s-AR" sz="2400" i="1" ker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s-AR" sz="2400" i="1" ker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s-AR" sz="2400" i="1" ker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sub>
                      </m:sSub>
                      <m:r>
                        <a:rPr lang="es-AR" sz="2400" i="1" ker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s-AR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s-AR" sz="2400" i="1" ker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s-AR" sz="2400" i="1" ker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s-AR" sz="2400" i="1" ker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  <m:sSub>
                        <m:sSubPr>
                          <m:ctrlPr>
                            <a:rPr lang="es-AR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s-AR" sz="2400" i="1" ker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s-AR" sz="2400" i="1" ker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  <m:r>
                            <a:rPr lang="es-AR" sz="2400" i="1" ker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sub>
                      </m:sSub>
                      <m:r>
                        <a:rPr lang="es-AR" sz="2400" i="1" ker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s-AR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s-AR" sz="2400" i="1" ker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s-AR" sz="2400" i="1" ker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s-AR" sz="2400" i="1" ker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s-AR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s-AR" sz="2400" i="1" ker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s-AR" sz="2400" i="1" ker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s-AR" sz="2400" i="1" ker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  <m:sSub>
                        <m:sSubPr>
                          <m:ctrlPr>
                            <a:rPr lang="es-AR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s-AR" sz="2400" i="1" ker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s-AR" sz="2400" i="1" ker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  <m:r>
                            <a:rPr lang="es-AR" sz="2400" i="1" ker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sub>
                      </m:sSub>
                      <m:r>
                        <a:rPr lang="es-AR" sz="2400" i="1" ker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s-AR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s-AR" sz="2400" i="1" ker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s-AR" sz="2400" i="1" ker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s-AR" sz="2400" i="1" ker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}</m:t>
                      </m:r>
                    </m:oMath>
                  </m:oMathPara>
                </a14:m>
                <a:endParaRPr lang="es-AR" sz="1800" kern="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s-AR" sz="1800" kern="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FFAE9353-B917-2AA2-CDB6-F0587ECA57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625" y="4236881"/>
                <a:ext cx="9955161" cy="8538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1C50A8A9-1AFE-F0E3-3C8B-2591B9A1B022}"/>
                  </a:ext>
                </a:extLst>
              </p:cNvPr>
              <p:cNvSpPr txBox="1"/>
              <p:nvPr/>
            </p:nvSpPr>
            <p:spPr>
              <a:xfrm>
                <a:off x="80749" y="5258391"/>
                <a:ext cx="11931444" cy="12014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s-AR" sz="24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s-AR" sz="2400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s-AR" sz="2400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  <m:sup>
                        <m:r>
                          <a:rPr lang="es-AR" sz="2400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♢</m:t>
                        </m:r>
                      </m:sup>
                    </m:sSubSup>
                  </m:oMath>
                </a14:m>
                <a:r>
                  <a:rPr lang="es-AR" sz="2400" kern="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respuestas previamente construidas	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A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AR" sz="2400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es-AR" sz="2400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s-AR" sz="2400" kern="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preguntas derivadas de </a:t>
                </a:r>
                <a14:m>
                  <m:oMath xmlns:m="http://schemas.openxmlformats.org/officeDocument/2006/math">
                    <m:r>
                      <a:rPr lang="es-AR" sz="2400" i="1" ker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𝑄</m:t>
                    </m:r>
                  </m:oMath>
                </a14:m>
                <a:endParaRPr lang="es-AR" sz="2400" i="1" kern="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A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AR" sz="2400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  <m:sub>
                        <m:r>
                          <a:rPr lang="es-AR" sz="2400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s-AR" sz="2400" kern="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“obras” 					</a:t>
                </a:r>
                <a14:m>
                  <m:oMath xmlns:m="http://schemas.openxmlformats.org/officeDocument/2006/math">
                    <m:r>
                      <a:rPr lang="es-AR" sz="24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      </m:t>
                    </m:r>
                    <m:sSub>
                      <m:sSubPr>
                        <m:ctrlPr>
                          <a:rPr lang="es-A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AR" sz="2400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es-AR" sz="2400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s-AR" sz="2400" kern="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conjunto de datos o trabajos empíricos </a:t>
                </a:r>
                <a:r>
                  <a:rPr lang="es-AR" sz="2400" kern="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endParaRPr lang="es-AR" dirty="0"/>
              </a:p>
            </p:txBody>
          </p:sp>
        </mc:Choice>
        <mc:Fallback xmlns="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1C50A8A9-1AFE-F0E3-3C8B-2591B9A1B0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49" y="5258391"/>
                <a:ext cx="11931444" cy="1201419"/>
              </a:xfrm>
              <a:prstGeom prst="rect">
                <a:avLst/>
              </a:prstGeom>
              <a:blipFill>
                <a:blip r:embed="rId6"/>
                <a:stretch>
                  <a:fillRect l="-102" r="-1073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2396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0C5A95FC-A8FA-FB3C-6BF4-827B2E251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170" y="124258"/>
            <a:ext cx="10995659" cy="1077849"/>
          </a:xfrm>
        </p:spPr>
        <p:txBody>
          <a:bodyPr/>
          <a:lstStyle/>
          <a:p>
            <a:r>
              <a:rPr lang="es-AR" dirty="0">
                <a:solidFill>
                  <a:schemeClr val="accent1">
                    <a:lumMod val="50000"/>
                  </a:schemeClr>
                </a:solidFill>
              </a:rPr>
              <a:t>El problema de la caja</a:t>
            </a:r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6209D0DD-1B23-F739-4A63-1836864D1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084" y="725947"/>
            <a:ext cx="11969038" cy="639524"/>
          </a:xfrm>
        </p:spPr>
        <p:txBody>
          <a:bodyPr>
            <a:noAutofit/>
          </a:bodyPr>
          <a:lstStyle/>
          <a:p>
            <a:r>
              <a:rPr lang="es-AR" sz="2200" dirty="0">
                <a:latin typeface="Arial" panose="020B0604020202020204" pitchFamily="34" charset="0"/>
                <a:cs typeface="Arial" panose="020B0604020202020204" pitchFamily="34" charset="0"/>
              </a:rPr>
              <a:t>REI </a:t>
            </a:r>
            <a:r>
              <a:rPr lang="es-AR" sz="2400" dirty="0">
                <a:latin typeface="Arial" panose="020B0604020202020204" pitchFamily="34" charset="0"/>
                <a:cs typeface="Arial" panose="020B0604020202020204" pitchFamily="34" charset="0"/>
              </a:rPr>
              <a:t>“la caja del pastelero” (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Chappaz &amp; Michon, 2003; Otero et al., 2023</a:t>
            </a:r>
            <a:r>
              <a:rPr lang="es-AR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A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96EC7D3-218A-1AE6-5CDE-C6EFE3F1C7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82" t="23109" r="23028" b="5076"/>
          <a:stretch/>
        </p:blipFill>
        <p:spPr bwMode="auto">
          <a:xfrm>
            <a:off x="308084" y="1406098"/>
            <a:ext cx="6018973" cy="44485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5F80E7A7-BB7E-8C83-2959-4DF516E894BB}"/>
                  </a:ext>
                </a:extLst>
              </p:cNvPr>
              <p:cNvSpPr txBox="1"/>
              <p:nvPr/>
            </p:nvSpPr>
            <p:spPr>
              <a:xfrm flipH="1">
                <a:off x="6327057" y="1771882"/>
                <a:ext cx="5297082" cy="35068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sz="2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OM reencontradas:</a:t>
                </a:r>
              </a:p>
              <a:p>
                <a:r>
                  <a:rPr lang="es-AR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*Ecuaciones polinómicas en</a:t>
                </a:r>
                <a14:m>
                  <m:oMath xmlns:m="http://schemas.openxmlformats.org/officeDocument/2006/math">
                    <m:r>
                      <a:rPr lang="es-AR" sz="2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s-AR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s-AR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ℝ</m:t>
                        </m:r>
                      </m:e>
                      <m:sup>
                        <m:r>
                          <a:rPr lang="es-AR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s-AR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y 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AR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s-AR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ℝ</m:t>
                        </m:r>
                      </m:e>
                      <m:sup>
                        <m:r>
                          <a:rPr lang="es-AR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s-AR" sz="2200" b="0" dirty="0">
                  <a:latin typeface="Arial" panose="020B0604020202020204" pitchFamily="34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es-AR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*Funciones 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AR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s-AR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ℝ</m:t>
                        </m:r>
                      </m:e>
                      <m:sup>
                        <m:r>
                          <a:rPr lang="es-AR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s-AR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y en</a:t>
                </a:r>
                <a:r>
                  <a:rPr lang="es-AR" sz="22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AR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s-AR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ℝ</m:t>
                        </m:r>
                      </m:e>
                      <m:sup/>
                    </m:sSup>
                  </m:oMath>
                </a14:m>
                <a:r>
                  <a:rPr lang="es-AR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, curvas de nivel</a:t>
                </a:r>
              </a:p>
              <a:p>
                <a:r>
                  <a:rPr lang="es-AR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*Sucesiones Geométricas</a:t>
                </a:r>
              </a:p>
              <a:p>
                <a:r>
                  <a:rPr lang="es-AR" sz="2200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*Homotecia en el Espacio</a:t>
                </a:r>
              </a:p>
              <a:p>
                <a:r>
                  <a:rPr lang="es-AR" sz="2200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*Homotecia en el Plano (vinculada a hojas DIN)</a:t>
                </a:r>
              </a:p>
              <a:p>
                <a:r>
                  <a:rPr lang="es-AR" sz="2200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*Rectángulos dinámicos</a:t>
                </a:r>
              </a:p>
              <a:p>
                <a:r>
                  <a:rPr lang="es-AR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*Otros</a:t>
                </a:r>
              </a:p>
            </p:txBody>
          </p:sp>
        </mc:Choice>
        <mc:Fallback xmlns="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5F80E7A7-BB7E-8C83-2959-4DF516E894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327057" y="1771882"/>
                <a:ext cx="5297082" cy="3506857"/>
              </a:xfrm>
              <a:prstGeom prst="rect">
                <a:avLst/>
              </a:prstGeom>
              <a:blipFill>
                <a:blip r:embed="rId3"/>
                <a:stretch>
                  <a:fillRect l="-1496" t="-1043" b="-2609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0 Imagen">
            <a:extLst>
              <a:ext uri="{FF2B5EF4-FFF2-40B4-BE49-F238E27FC236}">
                <a16:creationId xmlns:a16="http://schemas.microsoft.com/office/drawing/2014/main" id="{817CD9AD-A8B6-488F-68B7-F9FC33D7940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" t="732" r="47376" b="-732"/>
          <a:stretch/>
        </p:blipFill>
        <p:spPr>
          <a:xfrm>
            <a:off x="308084" y="1290181"/>
            <a:ext cx="5297082" cy="5567819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409D2A7A-9DAB-7801-A011-857502564C9D}"/>
              </a:ext>
            </a:extLst>
          </p:cNvPr>
          <p:cNvSpPr txBox="1"/>
          <p:nvPr/>
        </p:nvSpPr>
        <p:spPr>
          <a:xfrm>
            <a:off x="6327057" y="5525305"/>
            <a:ext cx="5436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Limitaciones: el foco está puesto en las cajas y no en las hojas DIN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ángulo: esquinas redondeadas 14">
                <a:extLst>
                  <a:ext uri="{FF2B5EF4-FFF2-40B4-BE49-F238E27FC236}">
                    <a16:creationId xmlns:a16="http://schemas.microsoft.com/office/drawing/2014/main" id="{DC9D0E6E-ED64-EAE1-74D0-1FF37F4A7346}"/>
                  </a:ext>
                </a:extLst>
              </p:cNvPr>
              <p:cNvSpPr/>
              <p:nvPr/>
            </p:nvSpPr>
            <p:spPr>
              <a:xfrm>
                <a:off x="705488" y="2692601"/>
                <a:ext cx="4422838" cy="2988446"/>
              </a:xfrm>
              <a:prstGeom prst="roundRect">
                <a:avLst/>
              </a:prstGeom>
              <a:solidFill>
                <a:srgbClr val="008000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sz="2400" b="1" i="1" dirty="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s-AR" sz="2400" b="1" i="1" dirty="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es-AR" sz="2400" b="1" i="1" dirty="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s-AR" sz="2400" b="1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s-AR" sz="2400" b="1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¿Por qué una fotocopiadora puede realizar la ampliación y reducción de una imagen conservando las características de la misma?</a:t>
                </a:r>
                <a:endParaRPr lang="es-AR" sz="2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ectángulo: esquinas redondeadas 14">
                <a:extLst>
                  <a:ext uri="{FF2B5EF4-FFF2-40B4-BE49-F238E27FC236}">
                    <a16:creationId xmlns:a16="http://schemas.microsoft.com/office/drawing/2014/main" id="{DC9D0E6E-ED64-EAE1-74D0-1FF37F4A73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488" y="2692601"/>
                <a:ext cx="4422838" cy="2988446"/>
              </a:xfrm>
              <a:prstGeom prst="roundRect">
                <a:avLst/>
              </a:prstGeom>
              <a:blipFill>
                <a:blip r:embed="rId5"/>
                <a:stretch>
                  <a:fillRect r="-138"/>
                </a:stretch>
              </a:blip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Flecha: hacia arriba 15">
            <a:extLst>
              <a:ext uri="{FF2B5EF4-FFF2-40B4-BE49-F238E27FC236}">
                <a16:creationId xmlns:a16="http://schemas.microsoft.com/office/drawing/2014/main" id="{54DFAE85-DF87-0ED6-C691-D519D3E90EB7}"/>
              </a:ext>
            </a:extLst>
          </p:cNvPr>
          <p:cNvSpPr/>
          <p:nvPr/>
        </p:nvSpPr>
        <p:spPr>
          <a:xfrm rot="17891013">
            <a:off x="5544152" y="5349447"/>
            <a:ext cx="366771" cy="639524"/>
          </a:xfrm>
          <a:prstGeom prst="upArrow">
            <a:avLst/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Flecha: hacia arriba 16">
            <a:extLst>
              <a:ext uri="{FF2B5EF4-FFF2-40B4-BE49-F238E27FC236}">
                <a16:creationId xmlns:a16="http://schemas.microsoft.com/office/drawing/2014/main" id="{F255D0E7-F04A-4652-4638-91309E5A97B2}"/>
              </a:ext>
            </a:extLst>
          </p:cNvPr>
          <p:cNvSpPr/>
          <p:nvPr/>
        </p:nvSpPr>
        <p:spPr>
          <a:xfrm rot="14209300">
            <a:off x="5644688" y="3946088"/>
            <a:ext cx="366771" cy="639524"/>
          </a:xfrm>
          <a:prstGeom prst="upArrow">
            <a:avLst/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8688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2" grpId="0"/>
      <p:bldP spid="14" grpId="0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" name="Marcador de contenido 2">
                <a:extLst>
                  <a:ext uri="{FF2B5EF4-FFF2-40B4-BE49-F238E27FC236}">
                    <a16:creationId xmlns:a16="http://schemas.microsoft.com/office/drawing/2014/main" id="{8C5704E7-67C7-B290-D00B-DF2685F083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3421" y="396391"/>
                <a:ext cx="10015134" cy="1297858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AR" sz="32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MX" sz="32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es-MX" sz="32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s-AR" sz="32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AR" sz="3200" i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¿Por qué una fotocopiadora puede realizar la ampliación y reducción de una imagen conservando las características de la misma?</a:t>
                </a:r>
                <a:endParaRPr lang="es-AR" sz="32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Marcador de contenido 2">
                <a:extLst>
                  <a:ext uri="{FF2B5EF4-FFF2-40B4-BE49-F238E27FC236}">
                    <a16:creationId xmlns:a16="http://schemas.microsoft.com/office/drawing/2014/main" id="{8C5704E7-67C7-B290-D00B-DF2685F083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3421" y="396391"/>
                <a:ext cx="10015134" cy="1297858"/>
              </a:xfrm>
              <a:blipFill>
                <a:blip r:embed="rId2"/>
                <a:stretch>
                  <a:fillRect t="-2817" b="-5352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ítulo 1">
            <a:extLst>
              <a:ext uri="{FF2B5EF4-FFF2-40B4-BE49-F238E27FC236}">
                <a16:creationId xmlns:a16="http://schemas.microsoft.com/office/drawing/2014/main" id="{51AD3123-0AAC-BFC9-9488-90A5A3B8E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526" y="4398170"/>
            <a:ext cx="10995659" cy="623660"/>
          </a:xfrm>
        </p:spPr>
        <p:txBody>
          <a:bodyPr>
            <a:normAutofit/>
          </a:bodyPr>
          <a:lstStyle/>
          <a:p>
            <a:pPr algn="ctr"/>
            <a:r>
              <a:rPr lang="es-AR" dirty="0">
                <a:solidFill>
                  <a:srgbClr val="7030A0"/>
                </a:solidFill>
              </a:rPr>
              <a:t>Sector del MPR de la fotocopiadora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6BB4FBD6-BC3F-BAAC-260A-F74F0635949D}"/>
              </a:ext>
            </a:extLst>
          </p:cNvPr>
          <p:cNvSpPr txBox="1"/>
          <p:nvPr/>
        </p:nvSpPr>
        <p:spPr>
          <a:xfrm>
            <a:off x="913421" y="2795134"/>
            <a:ext cx="103238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dirty="0">
                <a:latin typeface="Arial" panose="020B0604020202020204" pitchFamily="34" charset="0"/>
                <a:cs typeface="Arial" panose="020B0604020202020204" pitchFamily="34" charset="0"/>
              </a:rPr>
              <a:t>Finalidad: el estudio de la homotecia como fundamento para la construcción hojas DIN (A, B, C)</a:t>
            </a:r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5D685942-3AF6-28F9-48A0-169541ED39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629" t="9873" r="18105" b="12455"/>
          <a:stretch/>
        </p:blipFill>
        <p:spPr>
          <a:xfrm>
            <a:off x="975115" y="-12348"/>
            <a:ext cx="9953440" cy="687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073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C0ED5B-C43F-B610-AA6B-417F6417C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34" y="169311"/>
            <a:ext cx="10995659" cy="1077849"/>
          </a:xfrm>
        </p:spPr>
        <p:txBody>
          <a:bodyPr/>
          <a:lstStyle/>
          <a:p>
            <a:r>
              <a:rPr lang="es-AR" dirty="0">
                <a:solidFill>
                  <a:srgbClr val="7030A0"/>
                </a:solidFill>
              </a:rPr>
              <a:t>Algunos ejemplos de las preguntas y tareas que serán incluidas con el REI en la implementación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3E2B576C-7082-8756-6A7E-90DED5227A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60" t="43608" r="26212" b="20532"/>
          <a:stretch/>
        </p:blipFill>
        <p:spPr>
          <a:xfrm>
            <a:off x="465434" y="1154362"/>
            <a:ext cx="11261132" cy="4869075"/>
          </a:xfrm>
          <a:prstGeom prst="rect">
            <a:avLst/>
          </a:prstGeom>
        </p:spPr>
      </p:pic>
      <p:pic>
        <p:nvPicPr>
          <p:cNvPr id="11" name="Imagen 10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F861353C-16FA-6A4D-9BE6-5E587F3448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351" t="32014" r="10231" b="28201"/>
          <a:stretch/>
        </p:blipFill>
        <p:spPr bwMode="auto">
          <a:xfrm>
            <a:off x="2014150" y="3126259"/>
            <a:ext cx="8026261" cy="31262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EC1D2DA6-ADF0-FF37-25AB-3A8104879C44}"/>
              </a:ext>
            </a:extLst>
          </p:cNvPr>
          <p:cNvSpPr/>
          <p:nvPr/>
        </p:nvSpPr>
        <p:spPr>
          <a:xfrm>
            <a:off x="2360141" y="3429000"/>
            <a:ext cx="2508421" cy="67344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/>
              <a:t>Homotecia directa</a:t>
            </a:r>
          </a:p>
        </p:txBody>
      </p:sp>
      <p:pic>
        <p:nvPicPr>
          <p:cNvPr id="12" name="Imagen 11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C3EF3997-947F-DC15-68B8-1D11BAD4C5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743" t="34934" r="6418" b="19958"/>
          <a:stretch/>
        </p:blipFill>
        <p:spPr bwMode="auto">
          <a:xfrm>
            <a:off x="2014150" y="3049704"/>
            <a:ext cx="8026261" cy="41680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4ADE862F-3916-5ECB-CF19-CC400F7AD05B}"/>
              </a:ext>
            </a:extLst>
          </p:cNvPr>
          <p:cNvSpPr/>
          <p:nvPr/>
        </p:nvSpPr>
        <p:spPr>
          <a:xfrm>
            <a:off x="2446638" y="6091881"/>
            <a:ext cx="2854411" cy="59680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/>
              <a:t>Homotecia Inversa</a:t>
            </a:r>
          </a:p>
        </p:txBody>
      </p:sp>
      <p:pic>
        <p:nvPicPr>
          <p:cNvPr id="15" name="Imagen 14" descr="Interfaz de usuario gráfica, Gráfico&#10;&#10;Descripción generada automáticamente">
            <a:extLst>
              <a:ext uri="{FF2B5EF4-FFF2-40B4-BE49-F238E27FC236}">
                <a16:creationId xmlns:a16="http://schemas.microsoft.com/office/drawing/2014/main" id="{1ED96B42-909A-7AEE-FCB2-3CEDE5D5A79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122" t="20734" r="7189" b="11207"/>
          <a:stretch/>
        </p:blipFill>
        <p:spPr bwMode="auto">
          <a:xfrm>
            <a:off x="454831" y="1154362"/>
            <a:ext cx="11123280" cy="58541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E78C1A4E-8557-380C-69EB-1F91FAC28DE6}"/>
              </a:ext>
            </a:extLst>
          </p:cNvPr>
          <p:cNvSpPr/>
          <p:nvPr/>
        </p:nvSpPr>
        <p:spPr>
          <a:xfrm>
            <a:off x="1816268" y="5454951"/>
            <a:ext cx="3904736" cy="783702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/>
              <a:t>La homotecia es inversa y única</a:t>
            </a:r>
          </a:p>
        </p:txBody>
      </p:sp>
    </p:spTree>
    <p:extLst>
      <p:ext uri="{BB962C8B-B14F-4D97-AF65-F5344CB8AC3E}">
        <p14:creationId xmlns:p14="http://schemas.microsoft.com/office/powerpoint/2010/main" val="824700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90B9E4-8A09-5B2D-4080-77B81EEC8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2" y="434782"/>
            <a:ext cx="10995659" cy="1077849"/>
          </a:xfrm>
        </p:spPr>
        <p:txBody>
          <a:bodyPr/>
          <a:lstStyle/>
          <a:p>
            <a:r>
              <a:rPr lang="es-AR" dirty="0">
                <a:solidFill>
                  <a:srgbClr val="7030A0"/>
                </a:solidFill>
              </a:rPr>
              <a:t>Con la implementación del REI esperamos: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399E21-D782-BEFB-C100-44FD5A1AD3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1" y="1512631"/>
            <a:ext cx="10995660" cy="4140610"/>
          </a:xfrm>
        </p:spPr>
        <p:txBody>
          <a:bodyPr>
            <a:normAutofit/>
          </a:bodyPr>
          <a:lstStyle/>
          <a:p>
            <a:r>
              <a:rPr lang="es-AR" sz="2400" dirty="0">
                <a:latin typeface="Arial" panose="020B0604020202020204" pitchFamily="34" charset="0"/>
                <a:cs typeface="Arial" panose="020B0604020202020204" pitchFamily="34" charset="0"/>
              </a:rPr>
              <a:t>Introducir modificaciones en la concepción tradicional de la enseñanza a través de la </a:t>
            </a:r>
            <a:r>
              <a:rPr lang="es-AR" sz="2400" i="1" dirty="0">
                <a:latin typeface="Arial" panose="020B0604020202020204" pitchFamily="34" charset="0"/>
                <a:cs typeface="Arial" panose="020B0604020202020204" pitchFamily="34" charset="0"/>
              </a:rPr>
              <a:t>pedagogía de la investigación y el cuestionamiento del mundo</a:t>
            </a:r>
            <a:r>
              <a:rPr lang="es-AR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s-AR" sz="2400" dirty="0">
                <a:latin typeface="Arial" panose="020B0604020202020204" pitchFamily="34" charset="0"/>
                <a:cs typeface="Arial" panose="020B0604020202020204" pitchFamily="34" charset="0"/>
              </a:rPr>
              <a:t>Analizar los alcances y limitaciones del REI para enseñar con sentido la OM homotecia y sus conocimientos vinculados a futuros profesores de matemática.</a:t>
            </a:r>
          </a:p>
          <a:p>
            <a:r>
              <a:rPr lang="es-AR" sz="2400" dirty="0">
                <a:latin typeface="Arial" panose="020B0604020202020204" pitchFamily="34" charset="0"/>
                <a:cs typeface="Arial" panose="020B0604020202020204" pitchFamily="34" charset="0"/>
              </a:rPr>
              <a:t>Realizar la implementación en nuevos contextos de formación de profesores.</a:t>
            </a:r>
          </a:p>
        </p:txBody>
      </p:sp>
    </p:spTree>
    <p:extLst>
      <p:ext uri="{BB962C8B-B14F-4D97-AF65-F5344CB8AC3E}">
        <p14:creationId xmlns:p14="http://schemas.microsoft.com/office/powerpoint/2010/main" val="3719293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05A2C5-6A60-7F2D-BED4-F0E0C897A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170" y="2782125"/>
            <a:ext cx="10995659" cy="1077849"/>
          </a:xfrm>
        </p:spPr>
        <p:txBody>
          <a:bodyPr>
            <a:normAutofit/>
          </a:bodyPr>
          <a:lstStyle/>
          <a:p>
            <a:pPr algn="ctr"/>
            <a:r>
              <a:rPr lang="es-AR" sz="6000" dirty="0">
                <a:solidFill>
                  <a:srgbClr val="7030A0"/>
                </a:solidFill>
              </a:rPr>
              <a:t>¡Muchas Gracias!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396B49AE-58F5-9C12-BCB3-2D61FB571344}"/>
              </a:ext>
            </a:extLst>
          </p:cNvPr>
          <p:cNvGrpSpPr/>
          <p:nvPr/>
        </p:nvGrpSpPr>
        <p:grpSpPr>
          <a:xfrm>
            <a:off x="102052" y="55767"/>
            <a:ext cx="11984653" cy="1651819"/>
            <a:chOff x="102052" y="100012"/>
            <a:chExt cx="11984653" cy="1651819"/>
          </a:xfrm>
        </p:grpSpPr>
        <p:pic>
          <p:nvPicPr>
            <p:cNvPr id="7" name="Imagen 6" descr="Dibujo de una persona&#10;&#10;Descripción generada automáticamente con confianza baja">
              <a:extLst>
                <a:ext uri="{FF2B5EF4-FFF2-40B4-BE49-F238E27FC236}">
                  <a16:creationId xmlns:a16="http://schemas.microsoft.com/office/drawing/2014/main" id="{2ABBE48D-4BAD-56AA-9C9D-D87DCE422A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052" y="103538"/>
              <a:ext cx="766647" cy="1648293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DF102348-8F4A-9276-5C59-847B8ADB93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828" t="27989" r="13162" b="50533"/>
            <a:stretch/>
          </p:blipFill>
          <p:spPr>
            <a:xfrm>
              <a:off x="868700" y="100012"/>
              <a:ext cx="11218005" cy="1651819"/>
            </a:xfrm>
            <a:prstGeom prst="rect">
              <a:avLst/>
            </a:prstGeom>
          </p:spPr>
        </p:pic>
      </p:grpSp>
      <p:pic>
        <p:nvPicPr>
          <p:cNvPr id="9" name="Picture 5" descr="Preferido 1">
            <a:extLst>
              <a:ext uri="{FF2B5EF4-FFF2-40B4-BE49-F238E27FC236}">
                <a16:creationId xmlns:a16="http://schemas.microsoft.com/office/drawing/2014/main" id="{0E2DA97B-F39A-0BDA-EF5E-EE7DE3DD2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007" y="6007858"/>
            <a:ext cx="1023755" cy="655567"/>
          </a:xfrm>
          <a:prstGeom prst="rect">
            <a:avLst/>
          </a:prstGeom>
          <a:solidFill>
            <a:srgbClr val="FFCCFF">
              <a:alpha val="4784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6">
            <a:extLst>
              <a:ext uri="{FF2B5EF4-FFF2-40B4-BE49-F238E27FC236}">
                <a16:creationId xmlns:a16="http://schemas.microsoft.com/office/drawing/2014/main" id="{7A3D551C-A7A0-D535-36B4-75E5B51C3A3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189144" y="6034763"/>
            <a:ext cx="1222501" cy="561914"/>
            <a:chOff x="107" y="-480"/>
            <a:chExt cx="5184" cy="2300"/>
          </a:xfrm>
        </p:grpSpPr>
        <p:pic>
          <p:nvPicPr>
            <p:cNvPr id="11" name="Picture 7" descr="exalogo_4">
              <a:extLst>
                <a:ext uri="{FF2B5EF4-FFF2-40B4-BE49-F238E27FC236}">
                  <a16:creationId xmlns:a16="http://schemas.microsoft.com/office/drawing/2014/main" id="{2CFD0485-3384-2CDA-7D63-72B38397BC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" y="-480"/>
              <a:ext cx="5128" cy="1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12" name="Object 39">
              <a:extLst>
                <a:ext uri="{FF2B5EF4-FFF2-40B4-BE49-F238E27FC236}">
                  <a16:creationId xmlns:a16="http://schemas.microsoft.com/office/drawing/2014/main" id="{0BC1E911-0FCE-5AB8-6143-1C10494740B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81607205"/>
                </p:ext>
              </p:extLst>
            </p:nvPr>
          </p:nvGraphicFramePr>
          <p:xfrm>
            <a:off x="107" y="1004"/>
            <a:ext cx="5184" cy="8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icture" r:id="rId6" imgW="1871831" imgH="290456" progId="Word.Picture.8">
                    <p:embed/>
                  </p:oleObj>
                </mc:Choice>
                <mc:Fallback>
                  <p:oleObj name="Picture" r:id="rId6" imgW="1871831" imgH="290456" progId="Word.Picture.8">
                    <p:embed/>
                    <p:pic>
                      <p:nvPicPr>
                        <p:cNvPr id="17" name="Object 39">
                          <a:extLst>
                            <a:ext uri="{FF2B5EF4-FFF2-40B4-BE49-F238E27FC236}">
                              <a16:creationId xmlns:a16="http://schemas.microsoft.com/office/drawing/2014/main" id="{786D7524-E5D7-4029-F37F-F3B73E812FE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7" y="1004"/>
                          <a:ext cx="5184" cy="81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3" name="Imagen 5" descr="http://iciecymiienem.sites.exa.unicen.edu.ar/_/rsrc/1317385022565/home/conicet.jpg">
            <a:extLst>
              <a:ext uri="{FF2B5EF4-FFF2-40B4-BE49-F238E27FC236}">
                <a16:creationId xmlns:a16="http://schemas.microsoft.com/office/drawing/2014/main" id="{CDB398B6-B116-8958-FC66-5B86EB2E4A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08"/>
          <a:stretch/>
        </p:blipFill>
        <p:spPr bwMode="auto">
          <a:xfrm>
            <a:off x="10148367" y="5980324"/>
            <a:ext cx="1311132" cy="72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9232E836-8772-08F2-DCBE-69C7E38AB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759" y="5934567"/>
            <a:ext cx="908007" cy="780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Imagen 14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9FDECE3F-9C5A-D4F8-D464-B52A67BCCC6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65" y="5689093"/>
            <a:ext cx="1025910" cy="1025910"/>
          </a:xfrm>
          <a:prstGeom prst="rect">
            <a:avLst/>
          </a:prstGeom>
        </p:spPr>
      </p:pic>
      <p:pic>
        <p:nvPicPr>
          <p:cNvPr id="16" name="Imagen 15" descr="Un dibujo de una cara con ojos y boca&#10;&#10;Descripción generada automáticamente con confianza baja">
            <a:extLst>
              <a:ext uri="{FF2B5EF4-FFF2-40B4-BE49-F238E27FC236}">
                <a16:creationId xmlns:a16="http://schemas.microsoft.com/office/drawing/2014/main" id="{51677A70-A2CD-BE64-536F-37896A9D661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622" y="5992961"/>
            <a:ext cx="1436999" cy="53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12574"/>
      </p:ext>
    </p:extLst>
  </p:cSld>
  <p:clrMapOvr>
    <a:masterClrMapping/>
  </p:clrMapOvr>
</p:sld>
</file>

<file path=ppt/theme/theme1.xml><?xml version="1.0" encoding="utf-8"?>
<a:theme xmlns:a="http://schemas.openxmlformats.org/drawingml/2006/main" name="TribuneVTI">
  <a:themeElements>
    <a:clrScheme name="AnalogousFromLightSeedRightStep">
      <a:dk1>
        <a:srgbClr val="000000"/>
      </a:dk1>
      <a:lt1>
        <a:srgbClr val="FFFFFF"/>
      </a:lt1>
      <a:dk2>
        <a:srgbClr val="362441"/>
      </a:dk2>
      <a:lt2>
        <a:srgbClr val="E4E8E2"/>
      </a:lt2>
      <a:accent1>
        <a:srgbClr val="BF6EEE"/>
      </a:accent1>
      <a:accent2>
        <a:srgbClr val="EB4EE3"/>
      </a:accent2>
      <a:accent3>
        <a:srgbClr val="EE6EB3"/>
      </a:accent3>
      <a:accent4>
        <a:srgbClr val="EB4E61"/>
      </a:accent4>
      <a:accent5>
        <a:srgbClr val="ED895F"/>
      </a:accent5>
      <a:accent6>
        <a:srgbClr val="C79C31"/>
      </a:accent6>
      <a:hlink>
        <a:srgbClr val="6A8D55"/>
      </a:hlink>
      <a:folHlink>
        <a:srgbClr val="7F7F7F"/>
      </a:folHlink>
    </a:clrScheme>
    <a:fontScheme name="Amasis-Univers">
      <a:majorFont>
        <a:latin typeface="Amasis MT Pro Medium"/>
        <a:ea typeface=""/>
        <a:cs typeface=""/>
      </a:majorFont>
      <a:minorFont>
        <a:latin typeface="Univer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ibuneVTI" id="{4D84C650-59FC-4F6B-ADA6-B11C508FF6CE}" vid="{0E07EAE6-ACBC-4250-8522-FC108A45043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598</Words>
  <Application>Microsoft Office PowerPoint</Application>
  <PresentationFormat>Panorámica</PresentationFormat>
  <Paragraphs>54</Paragraphs>
  <Slides>8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6" baseType="lpstr">
      <vt:lpstr>Amasis MT Pro Medium</vt:lpstr>
      <vt:lpstr>Arial</vt:lpstr>
      <vt:lpstr>Calibri</vt:lpstr>
      <vt:lpstr>Cambria Math</vt:lpstr>
      <vt:lpstr>Times New Roman</vt:lpstr>
      <vt:lpstr>Univers Light</vt:lpstr>
      <vt:lpstr>TribuneVTI</vt:lpstr>
      <vt:lpstr>Picture</vt:lpstr>
      <vt:lpstr>El estudio de la homotecia en la formación de profesores para la escuela secundaria:  una propuesta didáctica</vt:lpstr>
      <vt:lpstr>Consideraciones iniciales…</vt:lpstr>
      <vt:lpstr>Recorridos de Estudio e Investigación</vt:lpstr>
      <vt:lpstr>El problema de la caja</vt:lpstr>
      <vt:lpstr>Sector del MPR de la fotocopiadora</vt:lpstr>
      <vt:lpstr>Algunos ejemplos de las preguntas y tareas que serán incluidas con el REI en la implementación</vt:lpstr>
      <vt:lpstr>Con la implementación del REI esperamos: </vt:lpstr>
      <vt:lpstr>¡Muchas 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/>
  <cp:lastModifiedBy>Paula Rabanedo</cp:lastModifiedBy>
  <cp:revision>27</cp:revision>
  <dcterms:created xsi:type="dcterms:W3CDTF">2023-06-05T16:08:45Z</dcterms:created>
  <dcterms:modified xsi:type="dcterms:W3CDTF">2023-06-06T15:08:13Z</dcterms:modified>
</cp:coreProperties>
</file>